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Montserrat Medium" panose="00000600000000000000" pitchFamily="2" charset="0"/>
      <p:regular r:id="rId14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24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68204" autoAdjust="0"/>
  </p:normalViewPr>
  <p:slideViewPr>
    <p:cSldViewPr snapToGrid="0" snapToObjects="1">
      <p:cViewPr varScale="1">
        <p:scale>
          <a:sx n="50" d="100"/>
          <a:sy n="50" d="100"/>
        </p:scale>
        <p:origin x="5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3509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Hallo zusammen, wir stellen heute unser Projekt „Campus Club CMS mit Redaktionsworkflow“ vor.</a:t>
            </a:r>
            <a:br>
              <a:rPr lang="de-DE" dirty="0"/>
            </a:br>
            <a:r>
              <a:rPr lang="de-DE" dirty="0"/>
              <a:t>Ziel unseres Projekts war es, eine Website für studentische Clubs bereitzustellen, auf der Informationen und Berichte zentral veröffentlicht werden können.</a:t>
            </a:r>
            <a:br>
              <a:rPr lang="de-DE" dirty="0"/>
            </a:br>
            <a:r>
              <a:rPr lang="de-DE" dirty="0"/>
              <a:t>Dabei lag der Fokus auf einer klaren Struktur, einfacher Bedienung und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Zusammenfassend haben wir ein funktionsfähiges Campus-CMS umgesetzt, das Clubs und Berichte strukturiert darstellt und lokal betrieben werden kann.</a:t>
            </a:r>
            <a:br>
              <a:rPr lang="de-DE" dirty="0"/>
            </a:br>
            <a:r>
              <a:rPr lang="de-DE" dirty="0"/>
              <a:t>Das System bietet eine gute Grundlage für zukünftige Erweiterungen, zum Beispiel durch Kommentare, Kategorien, Benachrichtigungen oder Mehrsprachigkeit.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Vielen Dank für Ihre Aufmerksamkeit. Wir freuen uns auf Fragen.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001091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Ausgangssituation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de-DE" dirty="0"/>
              <a:t>Die Studentenvertretung benötigte eine zentrale Plattform für mehrere Clubs innerhalb des Hochschulnetzes.</a:t>
            </a:r>
            <a:br>
              <a:rPr lang="de-DE" dirty="0"/>
            </a:br>
            <a:r>
              <a:rPr lang="de-DE" dirty="0"/>
              <a:t>Die Website sollte Clubs vorstellen, Aktivitäten dokumentieren und Inhalte übersichtlich verwalten.</a:t>
            </a:r>
            <a:br>
              <a:rPr lang="de-DE" dirty="0"/>
            </a:br>
            <a:r>
              <a:rPr lang="de-DE" dirty="0"/>
              <a:t>Unser Ziel war deshalb, ein bestehendes Content-Management-System zu installieren, anzupassen und für diesen Anwendungsfall nutzbar zu machen.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Ein Content-Management-System, kurz CMS, ermöglicht es, Webseiteninhalte ohne Programmierkenntnisse zu erstellen und zu pflegen.</a:t>
            </a:r>
            <a:br>
              <a:rPr lang="de-DE" dirty="0"/>
            </a:br>
            <a:r>
              <a:rPr lang="de-DE" dirty="0"/>
              <a:t>Dabei werden Inhalte, Design und Technik voneinander getrennt.</a:t>
            </a:r>
            <a:br>
              <a:rPr lang="de-DE" dirty="0"/>
            </a:br>
            <a:r>
              <a:rPr lang="de-DE" dirty="0"/>
              <a:t>Zusätzlich bietet ein CMS eine Benutzer- und Rechteverwaltung sowie strukturierte Veröffentlichungsmöglichkeiten.</a:t>
            </a:r>
            <a:br>
              <a:rPr lang="de-DE" dirty="0"/>
            </a:br>
            <a:r>
              <a:rPr lang="de-DE" dirty="0"/>
              <a:t>Dadurch eignet es sich besonders gut für Organisationen mit mehreren Autoren, wie in unserem Fall die studentischen Clubs.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haben uns für das Open-Source-CMS Joomla entschieden.</a:t>
            </a:r>
            <a:br>
              <a:rPr lang="de-DE" dirty="0"/>
            </a:br>
            <a:r>
              <a:rPr lang="de-DE" dirty="0"/>
              <a:t>Ausschlaggebend waren die lokale Installierbarkeit, die große Erweiterbarkeit und vor allem das flexible Rollen- und Rechtesystem.</a:t>
            </a:r>
            <a:br>
              <a:rPr lang="de-DE" dirty="0"/>
            </a:br>
            <a:r>
              <a:rPr lang="de-DE" dirty="0"/>
              <a:t>Technisch basiert unsere Lösung auf Joomla als Webanwendung, </a:t>
            </a:r>
            <a:r>
              <a:rPr lang="de-DE" dirty="0" err="1"/>
              <a:t>MariaDB</a:t>
            </a:r>
            <a:r>
              <a:rPr lang="de-DE" dirty="0"/>
              <a:t> als Datenbank und Docker für den lokalen Betrieb.</a:t>
            </a:r>
            <a:br>
              <a:rPr lang="de-DE" dirty="0"/>
            </a:br>
            <a:r>
              <a:rPr lang="de-DE" dirty="0"/>
              <a:t>Frontend und Backend sind dabei klar getrennt, sodass Inhalte gepflegt werden können, ohne direkt in die Systemtechnik einzugreifen.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System gibt es unterschiedliche Benutzerrollen mit klaren Aufgaben.</a:t>
            </a:r>
            <a:br>
              <a:rPr lang="de-DE" dirty="0"/>
            </a:br>
            <a:r>
              <a:rPr lang="de-DE" dirty="0"/>
              <a:t>Der Administrator verwaltet Benutzer, Inhalte, Einstellungen und die Systemsicherheit.</a:t>
            </a:r>
            <a:br>
              <a:rPr lang="de-DE" dirty="0"/>
            </a:br>
            <a:r>
              <a:rPr lang="de-DE" dirty="0"/>
              <a:t>Redakteure erstellen und bearbeiten eigene Berichte und können Texte sowie Bilder hochladen.</a:t>
            </a:r>
            <a:br>
              <a:rPr lang="de-DE" dirty="0"/>
            </a:br>
            <a:r>
              <a:rPr lang="de-DE" dirty="0"/>
              <a:t>Durch diese Aufteilung entsteht eine strukturierte Zusammenarbeit, wie sie auch in realen Webredaktionen üblich 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Der typische Ablauf beginnt mit dem Login eines Redakteurs im Backend.</a:t>
            </a:r>
            <a:br>
              <a:rPr lang="de-DE" dirty="0"/>
            </a:br>
            <a:r>
              <a:rPr lang="de-DE" dirty="0"/>
              <a:t>Anschließend wird ein neuer Bericht mit Texten und optionalen Bildern erstellt.</a:t>
            </a:r>
            <a:br>
              <a:rPr lang="de-DE" dirty="0"/>
            </a:br>
            <a:r>
              <a:rPr lang="de-DE" dirty="0"/>
              <a:t>Der Beitrag wird gespeichert und steht danach im System zur weiteren Verwaltung bereit.</a:t>
            </a:r>
            <a:br>
              <a:rPr lang="de-DE" dirty="0"/>
            </a:br>
            <a:r>
              <a:rPr lang="de-DE" dirty="0"/>
              <a:t>So können Inhalte zentral, nachvollziehbar und einheitlich organisiert werden.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öffentlich sichtbaren Bereich der Website finden Besucher eine Übersicht aller Clubs sowie Detailseiten mit weiteren Informationen.</a:t>
            </a:r>
            <a:br>
              <a:rPr lang="de-DE" dirty="0"/>
            </a:br>
            <a:r>
              <a:rPr lang="de-DE" dirty="0"/>
              <a:t>Zusätzlich gibt es einen Berichtsbereich, der nach Datum sortiert ist.</a:t>
            </a:r>
            <a:br>
              <a:rPr lang="de-DE" dirty="0"/>
            </a:br>
            <a:r>
              <a:rPr lang="de-DE" dirty="0"/>
              <a:t>Dadurch erhalten Nutzer schnell einen Überblick über bestehende Clubs und aktuelle Aktivitäten.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gesamte Anwendung läuft lokal in Docker-Containern.</a:t>
            </a:r>
            <a:br>
              <a:rPr lang="de-DE" dirty="0"/>
            </a:br>
            <a:r>
              <a:rPr lang="de-DE" dirty="0"/>
              <a:t>Das ermöglicht eine einfache Installation, identische Umgebungen für alle Teammitglieder und eine schnelle Wiederherstellung über Backups.</a:t>
            </a:r>
            <a:br>
              <a:rPr lang="de-DE" dirty="0"/>
            </a:br>
            <a:r>
              <a:rPr lang="de-DE" dirty="0"/>
              <a:t>Gestartet wird das System über Docker </a:t>
            </a:r>
            <a:r>
              <a:rPr lang="de-DE" dirty="0" err="1"/>
              <a:t>Compose</a:t>
            </a:r>
            <a:r>
              <a:rPr lang="de-DE" dirty="0"/>
              <a:t>, danach ist Joomla direkt im Browser erreichbar – sowohl im Frontend als auch im Backend.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Ich zeige nun kurz die Anwendung in der Praxis.</a:t>
            </a:r>
            <a:br>
              <a:rPr lang="de-DE" dirty="0"/>
            </a:br>
            <a:r>
              <a:rPr lang="de-DE" dirty="0"/>
              <a:t>Zuerst sehen wir das Frontend mit der Clubübersicht.</a:t>
            </a:r>
            <a:br>
              <a:rPr lang="de-DE" dirty="0"/>
            </a:br>
            <a:r>
              <a:rPr lang="de-DE" dirty="0"/>
              <a:t>Danach erfolgt der Login in das Backend, wo beispielhaft ein neuer Bericht erstellt und gespeichert wird.</a:t>
            </a:r>
            <a:br>
              <a:rPr lang="de-DE" dirty="0"/>
            </a:br>
            <a:r>
              <a:rPr lang="de-DE" dirty="0"/>
              <a:t>So wird sichtbar, dass Inhalte ohne Programmierung gepflegt und verwaltet werden können.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16434" t="-78" r="38747" b="78"/>
          <a:stretch>
            <a:fillRect/>
          </a:stretch>
        </p:blipFill>
        <p:spPr>
          <a:xfrm>
            <a:off x="8065197" y="0"/>
            <a:ext cx="6565203" cy="8236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699379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chemeClr val="bg1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Campus Club CMS mit Joomla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49259" y="4496514"/>
            <a:ext cx="7645479" cy="1141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Redaktionsworkflow für studentische Clubs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3492460" y="7499510"/>
            <a:ext cx="76454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 err="1">
                <a:solidFill>
                  <a:srgbClr val="F4CAB8"/>
                </a:solidFill>
                <a:latin typeface="Montserrat Medium" pitchFamily="34" charset="0"/>
              </a:rPr>
              <a:t>Freudenthaler</a:t>
            </a: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</a:rPr>
              <a:t>, </a:t>
            </a:r>
            <a:r>
              <a:rPr lang="en-US" sz="2100" dirty="0" err="1">
                <a:solidFill>
                  <a:srgbClr val="F4CAB8"/>
                </a:solidFill>
                <a:latin typeface="Montserrat Medium" pitchFamily="34" charset="0"/>
              </a:rPr>
              <a:t>Galateanu</a:t>
            </a: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</a:rPr>
              <a:t>, Rus</a:t>
            </a:r>
            <a:endParaRPr lang="en-US" sz="21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1F59022-DD29-403B-13A9-4B1369F68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" y="5698687"/>
            <a:ext cx="3152775" cy="26193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471976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Fazit &amp; Ausblick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3720703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Ergebnis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49260" y="4505682"/>
            <a:ext cx="6304836" cy="1027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Funktionsfähiges Campus-CMS umgesetzt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Strukturierte Verwaltung von Clubs und Berichten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Lokal betreibbare Weblösung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83924" y="3720703"/>
            <a:ext cx="5409009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21424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Mögliche Erweiterungen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583924" y="4505682"/>
            <a:ext cx="6304836" cy="1027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Kommentare oder Kategorien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Benachrichtigungen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Mehrsprachigkeit</a:t>
            </a:r>
            <a:endParaRPr lang="en-US" sz="165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3034BE-64CB-8E12-2FBE-794D4EA3455A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4521" y="0"/>
            <a:ext cx="9941357" cy="82296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2032" y="0"/>
            <a:ext cx="9546336" cy="82296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98DBE0A-2E9C-9F84-C140-E25DA4E9A8A0}"/>
              </a:ext>
            </a:extLst>
          </p:cNvPr>
          <p:cNvSpPr txBox="1"/>
          <p:nvPr/>
        </p:nvSpPr>
        <p:spPr>
          <a:xfrm>
            <a:off x="3066757" y="1730325"/>
            <a:ext cx="8496885" cy="4768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Danke für eure Aufmerksamkeit!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5D821B6-8F70-F88F-F445-248B78225FE2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12748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762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0690" y="939075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Problemstellung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958810" y="1737627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Ausgangssituation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49259" y="3550399"/>
            <a:ext cx="13131879" cy="1370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Zentrale Website für studentische Clubs benötigt</a:t>
            </a:r>
            <a:endParaRPr lang="en-US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Darstellung von Clubs und Aktivitäten</a:t>
            </a:r>
            <a:endParaRPr lang="en-US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Strukturierte Verwaltung von Inhalten</a:t>
            </a:r>
            <a:endParaRPr lang="en-US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Lokaler Betrieb im Hochschulnetz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49260" y="6563887"/>
            <a:ext cx="131318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Ziel:</a:t>
            </a: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Bereitstellung eines CMS-basierten Websystems.</a:t>
            </a:r>
            <a:endParaRPr lang="en-US" sz="21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70EB962-00B8-2B9C-455C-0AA9CF07F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5813" y="-270"/>
            <a:ext cx="7334587" cy="5867669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5AA7A6AC-ED53-71F8-9E3A-CA18F7D5C087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120503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CMS-Grundidee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919651"/>
            <a:ext cx="9360098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Was ist ein Content-Management-System?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749260" y="3811667"/>
            <a:ext cx="3122414" cy="2297430"/>
          </a:xfrm>
          <a:prstGeom prst="roundRect">
            <a:avLst>
              <a:gd name="adj" fmla="val 1398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5" name="Text 3"/>
          <p:cNvSpPr/>
          <p:nvPr/>
        </p:nvSpPr>
        <p:spPr>
          <a:xfrm>
            <a:off x="963335" y="4025741"/>
            <a:ext cx="2694265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Verwaltung ohne Programmierung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963335" y="4867751"/>
            <a:ext cx="2694265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Verwaltung von Webseiteninhalten ohne Programmierung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4085749" y="3811667"/>
            <a:ext cx="3122414" cy="2297430"/>
          </a:xfrm>
          <a:prstGeom prst="roundRect">
            <a:avLst>
              <a:gd name="adj" fmla="val 1398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8" name="Text 6"/>
          <p:cNvSpPr/>
          <p:nvPr/>
        </p:nvSpPr>
        <p:spPr>
          <a:xfrm>
            <a:off x="4299823" y="4025741"/>
            <a:ext cx="269426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Trennung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299823" y="4510921"/>
            <a:ext cx="26942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Trennung von Inhalt, Design und Technik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422237" y="3811667"/>
            <a:ext cx="3122414" cy="2297430"/>
          </a:xfrm>
          <a:prstGeom prst="roundRect">
            <a:avLst>
              <a:gd name="adj" fmla="val 1398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1" name="Text 9"/>
          <p:cNvSpPr/>
          <p:nvPr/>
        </p:nvSpPr>
        <p:spPr>
          <a:xfrm>
            <a:off x="7636312" y="4025741"/>
            <a:ext cx="269426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Rechteverwaltung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36312" y="4510921"/>
            <a:ext cx="26942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Benutzer- und Rechteverwaltung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10758726" y="3811667"/>
            <a:ext cx="3122414" cy="2297430"/>
          </a:xfrm>
          <a:prstGeom prst="roundRect">
            <a:avLst>
              <a:gd name="adj" fmla="val 1398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4" name="Text 12"/>
          <p:cNvSpPr/>
          <p:nvPr/>
        </p:nvSpPr>
        <p:spPr>
          <a:xfrm>
            <a:off x="10972800" y="4025741"/>
            <a:ext cx="269426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Mehrere Autoren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972800" y="4510921"/>
            <a:ext cx="2694265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Geeignet für mehrere Autoren und Organisationen</a:t>
            </a:r>
            <a:endParaRPr lang="en-US" sz="1650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69C9C9C-7AC3-43C4-E907-7E93202E3774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t="94" r="60525" b="1"/>
          <a:stretch>
            <a:fillRect/>
          </a:stretch>
        </p:blipFill>
        <p:spPr>
          <a:xfrm>
            <a:off x="0" y="0"/>
            <a:ext cx="58675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635443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Systemauswahl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081593" y="2670096"/>
            <a:ext cx="3869769" cy="3924062"/>
          </a:xfrm>
          <a:prstGeom prst="roundRect">
            <a:avLst>
              <a:gd name="adj" fmla="val 830"/>
            </a:avLst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5" name="Text 2"/>
          <p:cNvSpPr/>
          <p:nvPr/>
        </p:nvSpPr>
        <p:spPr>
          <a:xfrm>
            <a:off x="6295668" y="2884170"/>
            <a:ext cx="3441621" cy="1141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Warum Joomla?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6295668" y="4240054"/>
            <a:ext cx="3441621" cy="205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Open Source und kostenlos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Lokal installierbar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Flexibles Rollen- und Rechtesystem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Große Erweiterbarkeit durch Plugins &amp; Themes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327124" y="2884170"/>
            <a:ext cx="356163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Architektur</a:t>
            </a:r>
            <a:endParaRPr lang="en-US" sz="3550" dirty="0"/>
          </a:p>
        </p:txBody>
      </p:sp>
      <p:sp>
        <p:nvSpPr>
          <p:cNvPr id="8" name="Text 5"/>
          <p:cNvSpPr/>
          <p:nvPr/>
        </p:nvSpPr>
        <p:spPr>
          <a:xfrm>
            <a:off x="10327124" y="3669149"/>
            <a:ext cx="3561636" cy="1370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Joomla + MariaDB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Docker-basierter Betrieb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Trennung von Frontend und Backend</a:t>
            </a:r>
            <a:endParaRPr lang="en-US" sz="165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C29B8FA-0DB0-DDD9-27F4-3FBB65BC5645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147173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Benutzerrollen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3288863"/>
            <a:ext cx="6458903" cy="2793563"/>
          </a:xfrm>
          <a:prstGeom prst="roundRect">
            <a:avLst>
              <a:gd name="adj" fmla="val 115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  <p:txBody>
          <a:bodyPr/>
          <a:lstStyle/>
          <a:p>
            <a:endParaRPr lang="ro-RO"/>
          </a:p>
        </p:txBody>
      </p:sp>
      <p:sp>
        <p:nvSpPr>
          <p:cNvPr id="4" name="Shape 2"/>
          <p:cNvSpPr/>
          <p:nvPr/>
        </p:nvSpPr>
        <p:spPr>
          <a:xfrm>
            <a:off x="779740" y="3319343"/>
            <a:ext cx="6397943" cy="642223"/>
          </a:xfrm>
          <a:prstGeom prst="rect">
            <a:avLst/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8096" y="3479840"/>
            <a:ext cx="321112" cy="32111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3815" y="417564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Administrator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815" y="4660821"/>
            <a:ext cx="5969794" cy="68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Verwaltung von Benutzern, Inhalten und System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Pflege von Einstellungen und Sicherheit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2237" y="3288863"/>
            <a:ext cx="6458903" cy="2793563"/>
          </a:xfrm>
          <a:prstGeom prst="roundRect">
            <a:avLst>
              <a:gd name="adj" fmla="val 115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  <p:txBody>
          <a:bodyPr/>
          <a:lstStyle/>
          <a:p>
            <a:endParaRPr lang="ro-RO"/>
          </a:p>
        </p:txBody>
      </p:sp>
      <p:sp>
        <p:nvSpPr>
          <p:cNvPr id="9" name="Shape 6"/>
          <p:cNvSpPr/>
          <p:nvPr/>
        </p:nvSpPr>
        <p:spPr>
          <a:xfrm>
            <a:off x="7452717" y="3319343"/>
            <a:ext cx="6397943" cy="642223"/>
          </a:xfrm>
          <a:prstGeom prst="rect">
            <a:avLst/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91073" y="3479840"/>
            <a:ext cx="321112" cy="32111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6792" y="417564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Redakteur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6792" y="4660821"/>
            <a:ext cx="5969794" cy="1027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Erstellung und Bearbeitung eigener Berichte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Upload von Texten und Bildern</a:t>
            </a:r>
            <a:endParaRPr lang="en-US" sz="1650" dirty="0"/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Strukturierte Inhaltsverwaltung</a:t>
            </a:r>
            <a:endParaRPr lang="en-US" sz="165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E0609DE-81CB-B621-7597-8BADC33BF598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362789"/>
            <a:ext cx="773882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Inhaltserstellung im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161937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Typischer Ablauf</a:t>
            </a:r>
            <a:endParaRPr lang="en-US" sz="3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0" y="3053953"/>
            <a:ext cx="4377214" cy="8562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3335" y="412432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Login im Backend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474" y="3053953"/>
            <a:ext cx="4377333" cy="8562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40548" y="412432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Bericht erstellen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40548" y="4609505"/>
            <a:ext cx="394918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Text + Bilder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07" y="3053953"/>
            <a:ext cx="4377214" cy="85629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7881" y="4124325"/>
            <a:ext cx="3949065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Beitrag speichern und verwalten</a:t>
            </a:r>
            <a:endParaRPr lang="en-US" sz="2200" dirty="0"/>
          </a:p>
        </p:txBody>
      </p:sp>
      <p:sp>
        <p:nvSpPr>
          <p:cNvPr id="11" name="Shape 6"/>
          <p:cNvSpPr/>
          <p:nvPr/>
        </p:nvSpPr>
        <p:spPr>
          <a:xfrm>
            <a:off x="749260" y="5406866"/>
            <a:ext cx="13131879" cy="1459944"/>
          </a:xfrm>
          <a:prstGeom prst="roundRect">
            <a:avLst>
              <a:gd name="adj" fmla="val 2200"/>
            </a:avLst>
          </a:prstGeom>
          <a:solidFill>
            <a:srgbClr val="4D1700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335" y="5730835"/>
            <a:ext cx="267533" cy="21407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44943" y="5674400"/>
            <a:ext cx="12222123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➡</a:t>
            </a:r>
            <a:r>
              <a:rPr lang="en-US" sz="16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Inhalte können zentral gepflegt werden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444943" y="6217087"/>
            <a:ext cx="12222123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➡</a:t>
            </a:r>
            <a:r>
              <a:rPr lang="en-US" sz="16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Klare Struktur im Redaktionsprozess</a:t>
            </a:r>
            <a:endParaRPr lang="en-US" sz="165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4814921-9450-E184-1DC2-40A31194CEEE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783913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Frontend-Ansicht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2583061"/>
            <a:ext cx="6288643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Öffentlich sichtbare Website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749260" y="3475077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6" name="Text 3"/>
          <p:cNvSpPr/>
          <p:nvPr/>
        </p:nvSpPr>
        <p:spPr>
          <a:xfrm>
            <a:off x="1445062" y="3548658"/>
            <a:ext cx="287619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Übersicht aller Clubs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749260" y="4384953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8" name="Text 5"/>
          <p:cNvSpPr/>
          <p:nvPr/>
        </p:nvSpPr>
        <p:spPr>
          <a:xfrm>
            <a:off x="1445062" y="4458533"/>
            <a:ext cx="4314111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Detailseiten mit Informationen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749260" y="5294828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0" name="Text 7"/>
          <p:cNvSpPr/>
          <p:nvPr/>
        </p:nvSpPr>
        <p:spPr>
          <a:xfrm>
            <a:off x="1445062" y="5368409"/>
            <a:ext cx="508408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Berichtsbereich nach Datum sortiert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49260" y="6017419"/>
            <a:ext cx="76454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➡</a:t>
            </a: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Schneller Überblick über Aktivitäten der Clubs</a:t>
            </a:r>
            <a:endParaRPr lang="en-US" sz="2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985599"/>
            <a:ext cx="6350675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Technische Umsetzung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1784747"/>
            <a:ext cx="5995868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Lokaler Betrieb mit Docker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6235660" y="2676763"/>
            <a:ext cx="2405777" cy="2711768"/>
          </a:xfrm>
          <a:prstGeom prst="roundRect">
            <a:avLst>
              <a:gd name="adj" fmla="val 1335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6" name="Shape 3"/>
          <p:cNvSpPr/>
          <p:nvPr/>
        </p:nvSpPr>
        <p:spPr>
          <a:xfrm>
            <a:off x="6449735" y="2890838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6304" y="3067407"/>
            <a:ext cx="288965" cy="2889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49735" y="3747135"/>
            <a:ext cx="1977628" cy="1070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Start über Docker Compose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8855512" y="2676763"/>
            <a:ext cx="2405777" cy="2711768"/>
          </a:xfrm>
          <a:prstGeom prst="roundRect">
            <a:avLst>
              <a:gd name="adj" fmla="val 1335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0" name="Shape 6"/>
          <p:cNvSpPr/>
          <p:nvPr/>
        </p:nvSpPr>
        <p:spPr>
          <a:xfrm>
            <a:off x="9069586" y="2890838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46156" y="3067407"/>
            <a:ext cx="288965" cy="28896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069586" y="3747135"/>
            <a:ext cx="1977628" cy="1070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Einheitliche Entwicklungsumgebung</a:t>
            </a:r>
            <a:endParaRPr lang="en-US" sz="2200" dirty="0"/>
          </a:p>
        </p:txBody>
      </p:sp>
      <p:sp>
        <p:nvSpPr>
          <p:cNvPr id="13" name="Shape 8"/>
          <p:cNvSpPr/>
          <p:nvPr/>
        </p:nvSpPr>
        <p:spPr>
          <a:xfrm>
            <a:off x="11475363" y="2676763"/>
            <a:ext cx="2405777" cy="2711768"/>
          </a:xfrm>
          <a:prstGeom prst="roundRect">
            <a:avLst>
              <a:gd name="adj" fmla="val 1335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4" name="Shape 9"/>
          <p:cNvSpPr/>
          <p:nvPr/>
        </p:nvSpPr>
        <p:spPr>
          <a:xfrm>
            <a:off x="11689437" y="2890838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66007" y="3067407"/>
            <a:ext cx="288965" cy="288965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1689437" y="3747135"/>
            <a:ext cx="1977628" cy="1427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Datenbank-Backup und Wiederherstellung möglich</a:t>
            </a:r>
            <a:endParaRPr lang="en-US" sz="2200" dirty="0"/>
          </a:p>
        </p:txBody>
      </p:sp>
      <p:sp>
        <p:nvSpPr>
          <p:cNvPr id="17" name="Shape 11"/>
          <p:cNvSpPr/>
          <p:nvPr/>
        </p:nvSpPr>
        <p:spPr>
          <a:xfrm>
            <a:off x="6235660" y="5602605"/>
            <a:ext cx="7645479" cy="1641277"/>
          </a:xfrm>
          <a:prstGeom prst="roundRect">
            <a:avLst>
              <a:gd name="adj" fmla="val 1957"/>
            </a:avLst>
          </a:prstGeom>
          <a:solidFill>
            <a:srgbClr val="4D1529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8" name="Shape 12"/>
          <p:cNvSpPr/>
          <p:nvPr/>
        </p:nvSpPr>
        <p:spPr>
          <a:xfrm>
            <a:off x="6449735" y="5816679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26304" y="5993249"/>
            <a:ext cx="288965" cy="288965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6449735" y="6672977"/>
            <a:ext cx="624470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Zugriff über Browser auf Frontend &amp; Backend</a:t>
            </a:r>
            <a:endParaRPr lang="en-US" sz="2200" dirty="0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FB6EBDA-163C-7717-7BB0-E260CC4EDF2D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006084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Live-Demo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805232"/>
            <a:ext cx="5754767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Demonstration im System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49260" y="3697248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49260" y="4030504"/>
            <a:ext cx="4234577" cy="30480"/>
          </a:xfrm>
          <a:prstGeom prst="rect">
            <a:avLst/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6" name="Text 4"/>
          <p:cNvSpPr/>
          <p:nvPr/>
        </p:nvSpPr>
        <p:spPr>
          <a:xfrm>
            <a:off x="749260" y="4198501"/>
            <a:ext cx="3987046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Frontend mit Club-Übersicht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197912" y="3697248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197912" y="4030504"/>
            <a:ext cx="4234577" cy="30480"/>
          </a:xfrm>
          <a:prstGeom prst="rect">
            <a:avLst/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9" name="Text 7"/>
          <p:cNvSpPr/>
          <p:nvPr/>
        </p:nvSpPr>
        <p:spPr>
          <a:xfrm>
            <a:off x="5197912" y="419850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Login ins Backend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646563" y="3697248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9646563" y="4030504"/>
            <a:ext cx="4234577" cy="30480"/>
          </a:xfrm>
          <a:prstGeom prst="rect">
            <a:avLst/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2" name="Text 10"/>
          <p:cNvSpPr/>
          <p:nvPr/>
        </p:nvSpPr>
        <p:spPr>
          <a:xfrm>
            <a:off x="9646563" y="4198501"/>
            <a:ext cx="4234577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Beispiel: Bericht erstellen und speichern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70372" y="5554385"/>
            <a:ext cx="12810768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➡</a:t>
            </a: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Pflege von Inhalten ohne Programmierung</a:t>
            </a:r>
            <a:endParaRPr lang="en-US" sz="2100" dirty="0"/>
          </a:p>
        </p:txBody>
      </p:sp>
      <p:sp>
        <p:nvSpPr>
          <p:cNvPr id="14" name="Shape 12"/>
          <p:cNvSpPr/>
          <p:nvPr/>
        </p:nvSpPr>
        <p:spPr>
          <a:xfrm>
            <a:off x="749260" y="5313521"/>
            <a:ext cx="30480" cy="909876"/>
          </a:xfrm>
          <a:prstGeom prst="rect">
            <a:avLst/>
          </a:prstGeom>
          <a:solidFill>
            <a:srgbClr val="FFB393"/>
          </a:solidFill>
          <a:ln/>
        </p:spPr>
        <p:txBody>
          <a:bodyPr/>
          <a:lstStyle/>
          <a:p>
            <a:endParaRPr lang="ro-RO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DADB066-DD63-562D-6EA4-392EF18CC698}"/>
              </a:ext>
            </a:extLst>
          </p:cNvPr>
          <p:cNvSpPr/>
          <p:nvPr/>
        </p:nvSpPr>
        <p:spPr>
          <a:xfrm>
            <a:off x="12471438" y="7688524"/>
            <a:ext cx="2025611" cy="518589"/>
          </a:xfrm>
          <a:prstGeom prst="rect">
            <a:avLst/>
          </a:prstGeom>
          <a:solidFill>
            <a:srgbClr val="5C24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818</Words>
  <Application>Microsoft Office PowerPoint</Application>
  <PresentationFormat>Benutzerdefiniert</PresentationFormat>
  <Paragraphs>98</Paragraphs>
  <Slides>11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Brygada 1918 Bold</vt:lpstr>
      <vt:lpstr>Arial</vt:lpstr>
      <vt:lpstr>Montserrat Medium</vt:lpstr>
      <vt:lpstr>Brygada 1918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Rus Loris</cp:lastModifiedBy>
  <cp:revision>2</cp:revision>
  <dcterms:created xsi:type="dcterms:W3CDTF">2026-02-08T22:50:11Z</dcterms:created>
  <dcterms:modified xsi:type="dcterms:W3CDTF">2026-02-08T23:09:25Z</dcterms:modified>
</cp:coreProperties>
</file>